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4348" y="6304285"/>
            <a:ext cx="685800" cy="365125"/>
          </a:xfrm>
        </p:spPr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836A7-4EE8-9E4C-B2C8-FB5A84BA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23364-6986-A94F-BFC8-6EBAB3E22A66}"/>
              </a:ext>
            </a:extLst>
          </p:cNvPr>
          <p:cNvSpPr txBox="1"/>
          <p:nvPr userDrawn="1"/>
        </p:nvSpPr>
        <p:spPr>
          <a:xfrm>
            <a:off x="2438400" y="6225237"/>
            <a:ext cx="8533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The 13</a:t>
            </a:r>
            <a:r>
              <a:rPr lang="en-GB" sz="1600" b="0" i="0" baseline="3000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th</a:t>
            </a:r>
            <a:r>
              <a:rPr lang="en-GB" sz="16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 International Conference on Applied Energy, Nov 29- Dec 5, 2021, Virtual/Thailand</a:t>
            </a:r>
          </a:p>
          <a:p>
            <a:pPr algn="ctr"/>
            <a:r>
              <a:rPr lang="en-GB" sz="1200" b="0" i="0" dirty="0" err="1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www.applied-energy.org</a:t>
            </a:r>
            <a:r>
              <a:rPr lang="en-GB" sz="1200" b="0" i="0" dirty="0">
                <a:solidFill>
                  <a:schemeClr val="bg2">
                    <a:lumMod val="75000"/>
                  </a:schemeClr>
                </a:solidFill>
                <a:latin typeface="Helvetica Light" panose="020B0403020202020204" pitchFamily="34" charset="0"/>
              </a:rPr>
              <a:t>/icae2021</a:t>
            </a:r>
          </a:p>
        </p:txBody>
      </p:sp>
      <p:pic>
        <p:nvPicPr>
          <p:cNvPr id="7" name="Picture 6" descr="droppe_eng.png">
            <a:extLst>
              <a:ext uri="{FF2B5EF4-FFF2-40B4-BE49-F238E27FC236}">
                <a16:creationId xmlns:a16="http://schemas.microsoft.com/office/drawing/2014/main" id="{64C4D3C9-6547-47B1-8062-8708C91DA8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948" y="311875"/>
            <a:ext cx="109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DAF1B1-F928-9A4A-BA79-8B1B4F8709B9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3941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EC329F-57D3-104A-BE6C-ECC9CD24FD65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91485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6176D9-5199-B24F-817E-7F8F550C495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638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297B-92CF-E943-8DAB-3E9348C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8464-0F3F-B842-9957-DA778CEAA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DDD051-CE1E-CB4B-9CE8-096612D25486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3711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B6F4-AAF4-D548-A458-9B99811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057-532F-FB4A-AE39-BEBB77C4F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0231DE-E8AB-FB42-BC29-1D63BE7AFF7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8356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04-67A9-3141-BBE6-FAC115BE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FB358-B0C7-9B43-824E-686AE6F6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816544-0C38-A145-B06A-9545AE82C1C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929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34DB-60FC-4443-86A8-6E80F009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4C736-CE76-7849-8160-E04A473BA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3016F6-1FB5-624E-AB98-9B9B83F1390E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68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D98-C5AD-114E-88D7-14C7769C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C36A-00C3-5B46-B8D2-62F51C27F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E9626D-7A4D-A14B-8D74-D31483B810F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154839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3301-3416-3641-A7DB-80F51D9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28F5-F8F0-FF46-93A8-AB01C3E8F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5A0F3B-F108-3640-BAAB-72C564372C2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6430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D366-C25F-2148-8027-70163BE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1881-58D2-A14F-A4B2-5F63EFBD0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7D76B2-1D7E-844F-8CDD-37803A5DC7CC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455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E22823-301E-AC4E-9DE1-257944F90B64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38436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D963AE-2A98-A245-8776-FCC37839C3C8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3741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C1AB8A-4D91-6B48-8D11-C3A2664591D2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844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9"/>
            <a:ext cx="10515600" cy="117561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E1E87B3-9D8F-0D4D-AE1E-869E26ECF584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6616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2A8D9B-E886-E643-B4E5-587DD3A37847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980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4B84A2-E65A-5645-9459-E275D256C543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22375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AFD5E7-AE0B-0F43-9994-88AFCABC825D}"/>
              </a:ext>
            </a:extLst>
          </p:cNvPr>
          <p:cNvSpPr txBox="1"/>
          <p:nvPr userDrawn="1"/>
        </p:nvSpPr>
        <p:spPr>
          <a:xfrm>
            <a:off x="2346592" y="6354246"/>
            <a:ext cx="8776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The 13</a:t>
            </a:r>
            <a:r>
              <a:rPr lang="en-GB" baseline="30000" dirty="0">
                <a:solidFill>
                  <a:schemeClr val="bg2">
                    <a:lumMod val="75000"/>
                  </a:schemeClr>
                </a:solidFill>
              </a:rPr>
              <a:t>th</a:t>
            </a:r>
            <a:r>
              <a:rPr lang="en-GB" dirty="0">
                <a:solidFill>
                  <a:schemeClr val="bg2">
                    <a:lumMod val="75000"/>
                  </a:schemeClr>
                </a:solidFill>
              </a:rPr>
              <a:t> International Conference on Applied Energy, Nov 29- Dec 5, 2021,  Virtual/Thailand</a:t>
            </a:r>
          </a:p>
        </p:txBody>
      </p:sp>
    </p:spTree>
    <p:extLst>
      <p:ext uri="{BB962C8B-B14F-4D97-AF65-F5344CB8AC3E}">
        <p14:creationId xmlns:p14="http://schemas.microsoft.com/office/powerpoint/2010/main" val="9111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9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5878" y="6356350"/>
            <a:ext cx="86470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0" i="0">
                <a:solidFill>
                  <a:schemeClr val="bg2">
                    <a:lumMod val="50000"/>
                  </a:schemeClr>
                </a:solidFill>
                <a:latin typeface="Helvetica Light" panose="020B0403020202020204" pitchFamily="34" charset="0"/>
              </a:defRPr>
            </a:lvl1pPr>
          </a:lstStyle>
          <a:p>
            <a:r>
              <a:rPr lang="en-GB"/>
              <a:t>The 13</a:t>
            </a:r>
            <a:r>
              <a:rPr lang="en-GB" baseline="30000"/>
              <a:t>th</a:t>
            </a:r>
            <a:r>
              <a:rPr lang="en-GB"/>
              <a:t> International Conference on Applied Energy, Nov 29- Dec 5, 2021,  Virtual/Thailand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0233" y="6356350"/>
            <a:ext cx="7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6FC61-E546-354F-BF88-91BFC5D77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526" b="20296"/>
          <a:stretch/>
        </p:blipFill>
        <p:spPr>
          <a:xfrm>
            <a:off x="100871" y="6102627"/>
            <a:ext cx="2131376" cy="667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59061-D714-F34A-8EFC-14B5919FB00D}"/>
              </a:ext>
            </a:extLst>
          </p:cNvPr>
          <p:cNvSpPr txBox="1"/>
          <p:nvPr userDrawn="1"/>
        </p:nvSpPr>
        <p:spPr>
          <a:xfrm>
            <a:off x="10823712" y="168911"/>
            <a:ext cx="1196009" cy="1198702"/>
          </a:xfrm>
          <a:prstGeom prst="rect">
            <a:avLst/>
          </a:prstGeom>
          <a:solidFill>
            <a:srgbClr val="447CAE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Logo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9" name="Picture 8" descr="droppe_eng.png">
            <a:extLst>
              <a:ext uri="{FF2B5EF4-FFF2-40B4-BE49-F238E27FC236}">
                <a16:creationId xmlns:a16="http://schemas.microsoft.com/office/drawing/2014/main" id="{BFB04126-8B9C-4559-B42E-43439EA59EA1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7948" y="311875"/>
            <a:ext cx="1092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26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7C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87A4-31C1-774D-B371-772BE64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200"/>
            <a:ext cx="9363075" cy="1944687"/>
          </a:xfrm>
        </p:spPr>
        <p:txBody>
          <a:bodyPr>
            <a:normAutofit/>
          </a:bodyPr>
          <a:lstStyle/>
          <a:p>
            <a:pPr algn="l"/>
            <a:r>
              <a:rPr lang="en-US" sz="2800" b="1" i="0" u="none" strike="noStrike" baseline="0" dirty="0">
                <a:solidFill>
                  <a:srgbClr val="0070C0"/>
                </a:solidFill>
                <a:latin typeface="ç­‰çº¿,Bold"/>
              </a:rPr>
              <a:t>On the use of artificial intelligence for smarter district heating </a:t>
            </a:r>
            <a:r>
              <a:rPr lang="sv-SE" sz="2800" b="1" i="0" u="none" strike="noStrike" baseline="0" dirty="0" err="1">
                <a:solidFill>
                  <a:srgbClr val="0070C0"/>
                </a:solidFill>
                <a:latin typeface="ç­‰çº¿,Bold"/>
              </a:rPr>
              <a:t>networks</a:t>
            </a:r>
            <a:r>
              <a:rPr lang="sv-SE" sz="2800" b="1" i="0" u="none" strike="noStrike" baseline="0" dirty="0">
                <a:solidFill>
                  <a:srgbClr val="0070C0"/>
                </a:solidFill>
                <a:latin typeface="ç­‰çº¿,Bold"/>
              </a:rPr>
              <a:t> – </a:t>
            </a:r>
            <a:r>
              <a:rPr lang="sv-SE" sz="2800" b="1" i="0" u="none" strike="noStrike" baseline="0" dirty="0" err="1">
                <a:solidFill>
                  <a:srgbClr val="0070C0"/>
                </a:solidFill>
                <a:latin typeface="ç­‰çº¿,Bold"/>
              </a:rPr>
              <a:t>Introduction</a:t>
            </a:r>
            <a:r>
              <a:rPr lang="sv-SE" sz="2800" b="1" i="0" u="none" strike="noStrike" baseline="0" dirty="0">
                <a:solidFill>
                  <a:srgbClr val="0070C0"/>
                </a:solidFill>
                <a:latin typeface="ç­‰çº¿,Bold"/>
              </a:rPr>
              <a:t> to Panel </a:t>
            </a:r>
            <a:r>
              <a:rPr lang="sv-SE" sz="2800" b="1" i="0" u="none" strike="noStrike" baseline="0" dirty="0" err="1">
                <a:solidFill>
                  <a:srgbClr val="0070C0"/>
                </a:solidFill>
                <a:latin typeface="ç­‰çº¿,Bold"/>
              </a:rPr>
              <a:t>discussion</a:t>
            </a:r>
            <a:br>
              <a:rPr lang="sv-SE" sz="4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6000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3E87-1584-3A4B-AF8A-2ECE1AD2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Erik Dahlquist, </a:t>
            </a:r>
          </a:p>
          <a:p>
            <a:r>
              <a:rPr lang="en-GB" dirty="0" err="1"/>
              <a:t>Malardalen</a:t>
            </a:r>
            <a:r>
              <a:rPr lang="en-GB" dirty="0"/>
              <a:t> University, Eskilstuna/Vasteras, Sweden</a:t>
            </a:r>
          </a:p>
        </p:txBody>
      </p:sp>
    </p:spTree>
    <p:extLst>
      <p:ext uri="{BB962C8B-B14F-4D97-AF65-F5344CB8AC3E}">
        <p14:creationId xmlns:p14="http://schemas.microsoft.com/office/powerpoint/2010/main" val="19206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BF272-33B1-4464-A5E4-C30155CE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Traditional</a:t>
            </a:r>
            <a:r>
              <a:rPr lang="sv-SE" dirty="0"/>
              <a:t> DH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B68F6-53CE-42C0-97EA-7C1CEB364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Heat from </a:t>
            </a:r>
            <a:r>
              <a:rPr lang="sv-SE" dirty="0" err="1"/>
              <a:t>power</a:t>
            </a:r>
            <a:r>
              <a:rPr lang="sv-SE" dirty="0"/>
              <a:t> plant </a:t>
            </a:r>
            <a:r>
              <a:rPr lang="sv-SE" dirty="0" err="1"/>
              <a:t>due</a:t>
            </a:r>
            <a:r>
              <a:rPr lang="sv-SE" dirty="0"/>
              <a:t> to </a:t>
            </a:r>
            <a:r>
              <a:rPr lang="sv-SE" dirty="0" err="1"/>
              <a:t>experience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</a:t>
            </a:r>
            <a:r>
              <a:rPr lang="sv-SE" dirty="0" err="1"/>
              <a:t>weather</a:t>
            </a:r>
            <a:r>
              <a:rPr lang="sv-SE" dirty="0"/>
              <a:t> </a:t>
            </a:r>
            <a:r>
              <a:rPr lang="sv-SE" dirty="0" err="1"/>
              <a:t>forecast</a:t>
            </a:r>
            <a:r>
              <a:rPr lang="sv-SE" dirty="0"/>
              <a:t>. </a:t>
            </a:r>
          </a:p>
          <a:p>
            <a:r>
              <a:rPr lang="sv-SE" dirty="0"/>
              <a:t>Set </a:t>
            </a:r>
            <a:r>
              <a:rPr lang="sv-SE" dirty="0" err="1"/>
              <a:t>out</a:t>
            </a:r>
            <a:r>
              <a:rPr lang="sv-SE" dirty="0"/>
              <a:t> (temp and </a:t>
            </a:r>
            <a:r>
              <a:rPr lang="sv-SE" dirty="0" err="1"/>
              <a:t>flowrate</a:t>
            </a:r>
            <a:r>
              <a:rPr lang="sv-SE" dirty="0"/>
              <a:t>) and </a:t>
            </a:r>
            <a:r>
              <a:rPr lang="sv-SE" dirty="0" err="1"/>
              <a:t>return</a:t>
            </a:r>
            <a:r>
              <a:rPr lang="sv-SE" dirty="0"/>
              <a:t> </a:t>
            </a:r>
            <a:r>
              <a:rPr lang="sv-SE" dirty="0" err="1"/>
              <a:t>temperatures</a:t>
            </a:r>
            <a:r>
              <a:rPr lang="sv-SE" dirty="0"/>
              <a:t>.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margine</a:t>
            </a:r>
            <a:r>
              <a:rPr lang="sv-SE" dirty="0"/>
              <a:t>.</a:t>
            </a:r>
          </a:p>
          <a:p>
            <a:r>
              <a:rPr lang="sv-SE" dirty="0" err="1"/>
              <a:t>Don´t</a:t>
            </a:r>
            <a:r>
              <a:rPr lang="sv-SE" dirty="0"/>
              <a:t> </a:t>
            </a:r>
            <a:r>
              <a:rPr lang="sv-SE" dirty="0" err="1"/>
              <a:t>really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result</a:t>
            </a:r>
            <a:r>
              <a:rPr lang="sv-SE" dirty="0"/>
              <a:t> as </a:t>
            </a:r>
            <a:r>
              <a:rPr lang="sv-SE" dirty="0" err="1"/>
              <a:t>temperature</a:t>
            </a:r>
            <a:r>
              <a:rPr lang="sv-SE" dirty="0"/>
              <a:t> in </a:t>
            </a:r>
            <a:r>
              <a:rPr lang="sv-SE" dirty="0" err="1"/>
              <a:t>buildings</a:t>
            </a:r>
            <a:r>
              <a:rPr lang="sv-SE" dirty="0"/>
              <a:t> as a </a:t>
            </a:r>
            <a:r>
              <a:rPr lang="sv-SE" dirty="0" err="1"/>
              <a:t>function</a:t>
            </a:r>
            <a:r>
              <a:rPr lang="sv-SE" dirty="0"/>
              <a:t> of </a:t>
            </a:r>
            <a:r>
              <a:rPr lang="sv-SE" dirty="0" err="1"/>
              <a:t>this</a:t>
            </a:r>
            <a:r>
              <a:rPr lang="sv-SE" dirty="0"/>
              <a:t>. Just look at </a:t>
            </a:r>
            <a:r>
              <a:rPr lang="sv-SE" dirty="0" err="1"/>
              <a:t>return</a:t>
            </a:r>
            <a:r>
              <a:rPr lang="sv-SE" dirty="0"/>
              <a:t> temp.</a:t>
            </a:r>
          </a:p>
          <a:p>
            <a:r>
              <a:rPr lang="sv-SE" dirty="0" err="1"/>
              <a:t>Don´t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briefly</a:t>
            </a:r>
            <a:r>
              <a:rPr lang="sv-SE" dirty="0"/>
              <a:t> </a:t>
            </a:r>
            <a:r>
              <a:rPr lang="sv-SE" dirty="0" err="1"/>
              <a:t>how</a:t>
            </a:r>
            <a:r>
              <a:rPr lang="sv-SE" dirty="0"/>
              <a:t> the heat is </a:t>
            </a:r>
            <a:r>
              <a:rPr lang="sv-SE" dirty="0" err="1"/>
              <a:t>distributed</a:t>
            </a:r>
            <a:r>
              <a:rPr lang="sv-SE" dirty="0"/>
              <a:t> in the </a:t>
            </a:r>
            <a:r>
              <a:rPr lang="sv-SE" dirty="0" err="1"/>
              <a:t>net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4188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B960B-3EAC-45E5-9875-91BD73A76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Want</a:t>
            </a:r>
            <a:r>
              <a:rPr lang="sv-SE" dirty="0"/>
              <a:t> for the </a:t>
            </a:r>
            <a:r>
              <a:rPr lang="sv-SE" dirty="0" err="1"/>
              <a:t>future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50AD1-E7FF-4F42-B12D-81A623897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749" y="1158875"/>
            <a:ext cx="10603483" cy="4641850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A </a:t>
            </a:r>
            <a:r>
              <a:rPr lang="sv-SE" dirty="0" err="1"/>
              <a:t>possibility</a:t>
            </a:r>
            <a:r>
              <a:rPr lang="sv-SE" dirty="0"/>
              <a:t> to </a:t>
            </a:r>
            <a:r>
              <a:rPr lang="sv-SE" dirty="0" err="1"/>
              <a:t>distribute</a:t>
            </a:r>
            <a:r>
              <a:rPr lang="sv-SE" dirty="0"/>
              <a:t> heat an get </a:t>
            </a:r>
            <a:r>
              <a:rPr lang="sv-SE" dirty="0" err="1"/>
              <a:t>feed</a:t>
            </a:r>
            <a:r>
              <a:rPr lang="sv-SE" dirty="0"/>
              <a:t> back on </a:t>
            </a:r>
            <a:r>
              <a:rPr lang="sv-SE" dirty="0" err="1"/>
              <a:t>temperature</a:t>
            </a:r>
            <a:r>
              <a:rPr lang="sv-SE" dirty="0"/>
              <a:t> in </a:t>
            </a:r>
            <a:r>
              <a:rPr lang="sv-SE" dirty="0" err="1"/>
              <a:t>customers</a:t>
            </a:r>
            <a:r>
              <a:rPr lang="sv-SE" dirty="0"/>
              <a:t> </a:t>
            </a:r>
            <a:r>
              <a:rPr lang="sv-SE" dirty="0" err="1"/>
              <a:t>buildings</a:t>
            </a:r>
            <a:r>
              <a:rPr lang="sv-SE" dirty="0"/>
              <a:t>. </a:t>
            </a:r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sell</a:t>
            </a:r>
            <a:r>
              <a:rPr lang="sv-SE" dirty="0"/>
              <a:t> a service – </a:t>
            </a:r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comfort</a:t>
            </a:r>
            <a:r>
              <a:rPr lang="sv-SE" dirty="0"/>
              <a:t>!</a:t>
            </a:r>
          </a:p>
          <a:p>
            <a:r>
              <a:rPr lang="sv-SE" dirty="0" err="1"/>
              <a:t>Want</a:t>
            </a:r>
            <a:r>
              <a:rPr lang="sv-SE" dirty="0"/>
              <a:t> to make a </a:t>
            </a:r>
            <a:r>
              <a:rPr lang="sv-SE" dirty="0" err="1"/>
              <a:t>possibility</a:t>
            </a:r>
            <a:r>
              <a:rPr lang="sv-SE" dirty="0"/>
              <a:t> to store heat in </a:t>
            </a:r>
            <a:r>
              <a:rPr lang="sv-SE" dirty="0" err="1"/>
              <a:t>buildings</a:t>
            </a:r>
            <a:r>
              <a:rPr lang="sv-SE" dirty="0"/>
              <a:t> – new business </a:t>
            </a:r>
            <a:r>
              <a:rPr lang="sv-SE" dirty="0" err="1"/>
              <a:t>models</a:t>
            </a:r>
            <a:endParaRPr lang="sv-SE" dirty="0"/>
          </a:p>
          <a:p>
            <a:r>
              <a:rPr lang="sv-SE" dirty="0" err="1"/>
              <a:t>Want</a:t>
            </a:r>
            <a:r>
              <a:rPr lang="sv-SE" dirty="0"/>
              <a:t> to get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of </a:t>
            </a:r>
            <a:r>
              <a:rPr lang="sv-SE" dirty="0" err="1"/>
              <a:t>how</a:t>
            </a:r>
            <a:r>
              <a:rPr lang="sv-SE" dirty="0"/>
              <a:t> long it </a:t>
            </a:r>
            <a:r>
              <a:rPr lang="sv-SE" dirty="0" err="1"/>
              <a:t>takes</a:t>
            </a:r>
            <a:r>
              <a:rPr lang="sv-SE" dirty="0"/>
              <a:t> from the </a:t>
            </a:r>
            <a:r>
              <a:rPr lang="sv-SE" dirty="0" err="1"/>
              <a:t>power</a:t>
            </a:r>
            <a:r>
              <a:rPr lang="sv-SE" dirty="0"/>
              <a:t> plant to the different parts of the DHN to </a:t>
            </a:r>
            <a:r>
              <a:rPr lang="sv-SE" dirty="0" err="1"/>
              <a:t>distribute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precise to different parts</a:t>
            </a:r>
          </a:p>
          <a:p>
            <a:r>
              <a:rPr lang="sv-SE" dirty="0"/>
              <a:t>Get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understanding</a:t>
            </a:r>
            <a:r>
              <a:rPr lang="sv-SE" dirty="0"/>
              <a:t> of not </a:t>
            </a:r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temperature</a:t>
            </a:r>
            <a:r>
              <a:rPr lang="sv-SE" dirty="0"/>
              <a:t> </a:t>
            </a:r>
            <a:r>
              <a:rPr lang="sv-SE" dirty="0" err="1"/>
              <a:t>related</a:t>
            </a:r>
            <a:r>
              <a:rPr lang="sv-SE" dirty="0"/>
              <a:t> </a:t>
            </a:r>
            <a:r>
              <a:rPr lang="sv-SE" dirty="0" err="1"/>
              <a:t>demand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hot </a:t>
            </a:r>
            <a:r>
              <a:rPr lang="sv-SE" dirty="0" err="1"/>
              <a:t>water</a:t>
            </a:r>
            <a:r>
              <a:rPr lang="sv-SE" dirty="0"/>
              <a:t> </a:t>
            </a:r>
            <a:r>
              <a:rPr lang="sv-SE" dirty="0" err="1"/>
              <a:t>demand</a:t>
            </a:r>
            <a:endParaRPr lang="sv-SE" dirty="0"/>
          </a:p>
          <a:p>
            <a:r>
              <a:rPr lang="sv-SE" dirty="0" err="1"/>
              <a:t>Want</a:t>
            </a:r>
            <a:r>
              <a:rPr lang="sv-SE" dirty="0"/>
              <a:t> to </a:t>
            </a:r>
            <a:r>
              <a:rPr lang="sv-SE" dirty="0" err="1"/>
              <a:t>include</a:t>
            </a:r>
            <a:r>
              <a:rPr lang="sv-SE" dirty="0"/>
              <a:t> not </a:t>
            </a:r>
            <a:r>
              <a:rPr lang="sv-SE" dirty="0" err="1"/>
              <a:t>only</a:t>
            </a:r>
            <a:r>
              <a:rPr lang="sv-SE" dirty="0"/>
              <a:t> heat from </a:t>
            </a:r>
            <a:r>
              <a:rPr lang="sv-SE" dirty="0" err="1"/>
              <a:t>power</a:t>
            </a:r>
            <a:r>
              <a:rPr lang="sv-SE" dirty="0"/>
              <a:t> plant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also</a:t>
            </a:r>
            <a:r>
              <a:rPr lang="sv-SE" dirty="0"/>
              <a:t> from </a:t>
            </a:r>
            <a:r>
              <a:rPr lang="sv-SE" dirty="0" err="1"/>
              <a:t>distributed</a:t>
            </a:r>
            <a:r>
              <a:rPr lang="sv-SE" dirty="0"/>
              <a:t> generation in </a:t>
            </a:r>
            <a:r>
              <a:rPr lang="sv-SE" dirty="0" err="1"/>
              <a:t>e.g</a:t>
            </a:r>
            <a:r>
              <a:rPr lang="sv-SE" dirty="0"/>
              <a:t>. </a:t>
            </a:r>
            <a:r>
              <a:rPr lang="sv-SE" dirty="0" err="1"/>
              <a:t>buildings</a:t>
            </a:r>
            <a:r>
              <a:rPr lang="sv-SE" dirty="0"/>
              <a:t> and </a:t>
            </a:r>
            <a:r>
              <a:rPr lang="sv-SE" dirty="0" err="1"/>
              <a:t>industries</a:t>
            </a:r>
            <a:r>
              <a:rPr lang="sv-SE" dirty="0"/>
              <a:t>.</a:t>
            </a:r>
          </a:p>
          <a:p>
            <a:r>
              <a:rPr lang="sv-SE" dirty="0" err="1"/>
              <a:t>Use</a:t>
            </a:r>
            <a:r>
              <a:rPr lang="sv-SE" dirty="0"/>
              <a:t> DHN </a:t>
            </a:r>
            <a:r>
              <a:rPr lang="sv-SE" dirty="0" err="1"/>
              <a:t>also</a:t>
            </a:r>
            <a:r>
              <a:rPr lang="sv-SE" dirty="0"/>
              <a:t> for </a:t>
            </a:r>
            <a:r>
              <a:rPr lang="sv-SE" dirty="0" err="1"/>
              <a:t>cooling</a:t>
            </a:r>
            <a:r>
              <a:rPr lang="sv-SE" dirty="0"/>
              <a:t> by absorption heat pumps</a:t>
            </a:r>
          </a:p>
          <a:p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both</a:t>
            </a:r>
            <a:r>
              <a:rPr lang="sv-SE" dirty="0"/>
              <a:t> </a:t>
            </a:r>
            <a:r>
              <a:rPr lang="sv-SE" dirty="0" err="1"/>
              <a:t>high</a:t>
            </a:r>
            <a:r>
              <a:rPr lang="sv-SE" dirty="0"/>
              <a:t> and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temperature</a:t>
            </a:r>
            <a:r>
              <a:rPr lang="sv-SE" dirty="0"/>
              <a:t> in the DHN – </a:t>
            </a:r>
            <a:r>
              <a:rPr lang="sv-SE" dirty="0" err="1"/>
              <a:t>reduce</a:t>
            </a:r>
            <a:r>
              <a:rPr lang="sv-SE" dirty="0"/>
              <a:t> </a:t>
            </a:r>
            <a:r>
              <a:rPr lang="sv-SE" dirty="0" err="1"/>
              <a:t>losses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9892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7B7E9-CE23-446B-B0AD-71D2E2E94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actions to </a:t>
            </a:r>
            <a:r>
              <a:rPr lang="sv-SE" dirty="0" err="1"/>
              <a:t>take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21378-B2F2-4E5C-BAD0-DE43AF634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33" y="1290499"/>
            <a:ext cx="10515600" cy="4277002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Use</a:t>
            </a:r>
            <a:r>
              <a:rPr lang="sv-SE" dirty="0"/>
              <a:t> a combination of </a:t>
            </a:r>
            <a:r>
              <a:rPr lang="sv-SE" dirty="0" err="1"/>
              <a:t>physical</a:t>
            </a:r>
            <a:r>
              <a:rPr lang="sv-SE" dirty="0"/>
              <a:t> and </a:t>
            </a:r>
            <a:r>
              <a:rPr lang="sv-SE" dirty="0" err="1"/>
              <a:t>statistical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 to </a:t>
            </a:r>
            <a:r>
              <a:rPr lang="sv-SE" dirty="0" err="1"/>
              <a:t>predict</a:t>
            </a:r>
            <a:r>
              <a:rPr lang="sv-SE" dirty="0"/>
              <a:t> heat(cool) distribution </a:t>
            </a:r>
            <a:r>
              <a:rPr lang="sv-SE" dirty="0" err="1"/>
              <a:t>better</a:t>
            </a:r>
            <a:r>
              <a:rPr lang="sv-SE" dirty="0"/>
              <a:t>.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temperatures</a:t>
            </a:r>
            <a:r>
              <a:rPr lang="sv-SE" dirty="0"/>
              <a:t> in </a:t>
            </a:r>
            <a:r>
              <a:rPr lang="sv-SE" dirty="0" err="1"/>
              <a:t>buildings</a:t>
            </a:r>
            <a:r>
              <a:rPr lang="sv-SE" dirty="0"/>
              <a:t> to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feed</a:t>
            </a:r>
            <a:r>
              <a:rPr lang="sv-SE" dirty="0"/>
              <a:t>-back for </a:t>
            </a:r>
            <a:r>
              <a:rPr lang="sv-SE" dirty="0" err="1"/>
              <a:t>enhanced</a:t>
            </a:r>
            <a:r>
              <a:rPr lang="sv-SE" dirty="0"/>
              <a:t> </a:t>
            </a:r>
            <a:r>
              <a:rPr lang="sv-SE" dirty="0" err="1"/>
              <a:t>prediction</a:t>
            </a:r>
            <a:r>
              <a:rPr lang="sv-SE" dirty="0"/>
              <a:t> (</a:t>
            </a:r>
            <a:r>
              <a:rPr lang="sv-SE" dirty="0" err="1"/>
              <a:t>tune</a:t>
            </a:r>
            <a:r>
              <a:rPr lang="sv-SE" dirty="0"/>
              <a:t> </a:t>
            </a:r>
            <a:r>
              <a:rPr lang="sv-SE" dirty="0" err="1"/>
              <a:t>load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)</a:t>
            </a:r>
          </a:p>
          <a:p>
            <a:r>
              <a:rPr lang="sv-SE" dirty="0" err="1"/>
              <a:t>Predict</a:t>
            </a:r>
            <a:r>
              <a:rPr lang="sv-SE" dirty="0"/>
              <a:t> heat/cool </a:t>
            </a:r>
            <a:r>
              <a:rPr lang="sv-SE" dirty="0" err="1"/>
              <a:t>deamnd</a:t>
            </a:r>
            <a:r>
              <a:rPr lang="sv-SE" dirty="0"/>
              <a:t> long in </a:t>
            </a:r>
            <a:r>
              <a:rPr lang="sv-SE" dirty="0" err="1"/>
              <a:t>advance</a:t>
            </a:r>
            <a:r>
              <a:rPr lang="sv-SE" dirty="0"/>
              <a:t>.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give</a:t>
            </a:r>
            <a:r>
              <a:rPr lang="sv-SE" dirty="0"/>
              <a:t> </a:t>
            </a:r>
            <a:r>
              <a:rPr lang="sv-SE" dirty="0" err="1"/>
              <a:t>possibility</a:t>
            </a:r>
            <a:r>
              <a:rPr lang="sv-SE" dirty="0"/>
              <a:t> to </a:t>
            </a:r>
            <a:r>
              <a:rPr lang="sv-SE" dirty="0" err="1"/>
              <a:t>load</a:t>
            </a:r>
            <a:r>
              <a:rPr lang="sv-SE" dirty="0"/>
              <a:t> or </a:t>
            </a:r>
            <a:r>
              <a:rPr lang="sv-SE" dirty="0" err="1"/>
              <a:t>deload</a:t>
            </a:r>
            <a:r>
              <a:rPr lang="sv-SE" dirty="0"/>
              <a:t> heat in </a:t>
            </a:r>
            <a:r>
              <a:rPr lang="sv-SE" dirty="0" err="1"/>
              <a:t>buildings</a:t>
            </a:r>
            <a:r>
              <a:rPr lang="sv-SE" dirty="0"/>
              <a:t> in </a:t>
            </a:r>
            <a:r>
              <a:rPr lang="sv-SE" dirty="0" err="1"/>
              <a:t>advance</a:t>
            </a:r>
            <a:r>
              <a:rPr lang="sv-SE" dirty="0"/>
              <a:t>,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normally</a:t>
            </a:r>
            <a:r>
              <a:rPr lang="sv-SE" dirty="0"/>
              <a:t> </a:t>
            </a:r>
            <a:r>
              <a:rPr lang="sv-SE" dirty="0" err="1"/>
              <a:t>people</a:t>
            </a:r>
            <a:r>
              <a:rPr lang="sv-SE" dirty="0"/>
              <a:t> </a:t>
            </a:r>
            <a:r>
              <a:rPr lang="sv-SE" dirty="0" err="1"/>
              <a:t>don´t</a:t>
            </a:r>
            <a:r>
              <a:rPr lang="sv-SE" dirty="0"/>
              <a:t> mind a variation in temp </a:t>
            </a:r>
            <a:r>
              <a:rPr lang="sv-SE" dirty="0" err="1"/>
              <a:t>with</a:t>
            </a:r>
            <a:r>
              <a:rPr lang="sv-SE" dirty="0"/>
              <a:t> 2-3 </a:t>
            </a:r>
            <a:r>
              <a:rPr lang="sv-SE" dirty="0" err="1"/>
              <a:t>oC</a:t>
            </a:r>
            <a:r>
              <a:rPr lang="sv-SE" dirty="0"/>
              <a:t> </a:t>
            </a:r>
            <a:r>
              <a:rPr lang="sv-SE" dirty="0" err="1"/>
              <a:t>if</a:t>
            </a:r>
            <a:r>
              <a:rPr lang="sv-SE" dirty="0"/>
              <a:t> </a:t>
            </a:r>
            <a:r>
              <a:rPr lang="sv-SE" dirty="0" err="1"/>
              <a:t>they</a:t>
            </a:r>
            <a:r>
              <a:rPr lang="sv-SE" dirty="0"/>
              <a:t> </a:t>
            </a:r>
            <a:r>
              <a:rPr lang="sv-SE" dirty="0" err="1"/>
              <a:t>see</a:t>
            </a:r>
            <a:r>
              <a:rPr lang="sv-SE" dirty="0"/>
              <a:t> an </a:t>
            </a:r>
            <a:r>
              <a:rPr lang="sv-SE" dirty="0" err="1"/>
              <a:t>incentive</a:t>
            </a:r>
            <a:r>
              <a:rPr lang="sv-SE" dirty="0"/>
              <a:t> from </a:t>
            </a:r>
            <a:r>
              <a:rPr lang="sv-SE" dirty="0" err="1"/>
              <a:t>this</a:t>
            </a:r>
            <a:r>
              <a:rPr lang="sv-SE" dirty="0"/>
              <a:t> like </a:t>
            </a:r>
            <a:r>
              <a:rPr lang="sv-SE" dirty="0" err="1"/>
              <a:t>reduced</a:t>
            </a:r>
            <a:r>
              <a:rPr lang="sv-SE" dirty="0"/>
              <a:t> </a:t>
            </a:r>
            <a:r>
              <a:rPr lang="sv-SE" dirty="0" err="1"/>
              <a:t>cost</a:t>
            </a:r>
            <a:r>
              <a:rPr lang="sv-SE" dirty="0"/>
              <a:t>. </a:t>
            </a:r>
            <a:r>
              <a:rPr lang="sv-SE" dirty="0" err="1"/>
              <a:t>Every</a:t>
            </a:r>
            <a:r>
              <a:rPr lang="sv-SE" dirty="0"/>
              <a:t> </a:t>
            </a:r>
            <a:r>
              <a:rPr lang="sv-SE" dirty="0" err="1"/>
              <a:t>customer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make a </a:t>
            </a:r>
            <a:r>
              <a:rPr lang="sv-SE" dirty="0" err="1"/>
              <a:t>wish</a:t>
            </a:r>
            <a:r>
              <a:rPr lang="sv-SE" dirty="0"/>
              <a:t> list for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temperatures</a:t>
            </a:r>
            <a:r>
              <a:rPr lang="sv-SE" dirty="0"/>
              <a:t> to </a:t>
            </a:r>
            <a:r>
              <a:rPr lang="sv-SE" dirty="0" err="1"/>
              <a:t>strive</a:t>
            </a:r>
            <a:r>
              <a:rPr lang="sv-SE" dirty="0"/>
              <a:t> for and </a:t>
            </a:r>
            <a:r>
              <a:rPr lang="sv-SE" dirty="0" err="1"/>
              <a:t>what</a:t>
            </a:r>
            <a:r>
              <a:rPr lang="sv-SE" dirty="0"/>
              <a:t> limits </a:t>
            </a:r>
            <a:r>
              <a:rPr lang="sv-SE" dirty="0" err="1"/>
              <a:t>are</a:t>
            </a:r>
            <a:r>
              <a:rPr lang="sv-SE" dirty="0"/>
              <a:t> acceptable.</a:t>
            </a:r>
          </a:p>
          <a:p>
            <a:r>
              <a:rPr lang="sv-SE" dirty="0" err="1"/>
              <a:t>Optimize</a:t>
            </a:r>
            <a:r>
              <a:rPr lang="sv-SE" dirty="0"/>
              <a:t> </a:t>
            </a:r>
            <a:r>
              <a:rPr lang="sv-SE" dirty="0" err="1"/>
              <a:t>electricity</a:t>
            </a:r>
            <a:r>
              <a:rPr lang="sv-SE" dirty="0"/>
              <a:t>, heat, cool and </a:t>
            </a:r>
            <a:r>
              <a:rPr lang="sv-SE" dirty="0" err="1"/>
              <a:t>possible</a:t>
            </a:r>
            <a:r>
              <a:rPr lang="sv-SE" dirty="0"/>
              <a:t> </a:t>
            </a:r>
            <a:r>
              <a:rPr lang="sv-SE" dirty="0" err="1"/>
              <a:t>production</a:t>
            </a:r>
            <a:r>
              <a:rPr lang="sv-SE" dirty="0"/>
              <a:t> of bio-</a:t>
            </a:r>
            <a:r>
              <a:rPr lang="sv-SE" dirty="0" err="1"/>
              <a:t>chemicals</a:t>
            </a:r>
            <a:endParaRPr lang="sv-SE" dirty="0"/>
          </a:p>
          <a:p>
            <a:r>
              <a:rPr lang="sv-SE" dirty="0" err="1"/>
              <a:t>Optimize</a:t>
            </a:r>
            <a:r>
              <a:rPr lang="sv-SE" dirty="0"/>
              <a:t> the </a:t>
            </a:r>
            <a:r>
              <a:rPr lang="sv-SE" dirty="0" err="1"/>
              <a:t>whole</a:t>
            </a:r>
            <a:r>
              <a:rPr lang="sv-SE" dirty="0"/>
              <a:t> </a:t>
            </a:r>
            <a:r>
              <a:rPr lang="sv-SE" dirty="0" err="1"/>
              <a:t>chain</a:t>
            </a:r>
            <a:r>
              <a:rPr lang="sv-SE" dirty="0"/>
              <a:t> from </a:t>
            </a:r>
            <a:r>
              <a:rPr lang="sv-SE" dirty="0" err="1"/>
              <a:t>fuel</a:t>
            </a:r>
            <a:r>
              <a:rPr lang="sv-SE" dirty="0"/>
              <a:t> source to </a:t>
            </a:r>
            <a:r>
              <a:rPr lang="sv-SE" dirty="0" err="1"/>
              <a:t>production</a:t>
            </a:r>
            <a:r>
              <a:rPr lang="sv-SE" dirty="0"/>
              <a:t>, distribution and </a:t>
            </a:r>
            <a:r>
              <a:rPr lang="sv-SE" dirty="0" err="1"/>
              <a:t>consumption</a:t>
            </a:r>
            <a:r>
              <a:rPr lang="sv-SE" dirty="0"/>
              <a:t>/</a:t>
            </a:r>
            <a:r>
              <a:rPr lang="sv-SE" dirty="0" err="1"/>
              <a:t>use</a:t>
            </a:r>
            <a:r>
              <a:rPr lang="sv-S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1988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48794-7346-443E-B690-3881187B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Good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0AF9-35C9-4FEB-99F4-AA4CA552C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613"/>
            <a:ext cx="10515600" cy="4277002"/>
          </a:xfrm>
        </p:spPr>
        <p:txBody>
          <a:bodyPr/>
          <a:lstStyle/>
          <a:p>
            <a:r>
              <a:rPr lang="sv-SE" dirty="0"/>
              <a:t>Stockholm (Vattenfall)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started</a:t>
            </a:r>
            <a:r>
              <a:rPr lang="sv-SE" dirty="0"/>
              <a:t> to </a:t>
            </a:r>
            <a:r>
              <a:rPr lang="sv-SE" dirty="0" err="1"/>
              <a:t>contract</a:t>
            </a:r>
            <a:r>
              <a:rPr lang="sv-SE" dirty="0"/>
              <a:t> heat </a:t>
            </a:r>
            <a:r>
              <a:rPr lang="sv-SE" dirty="0" err="1"/>
              <a:t>supplies</a:t>
            </a:r>
            <a:r>
              <a:rPr lang="sv-SE" dirty="0"/>
              <a:t> from </a:t>
            </a:r>
            <a:r>
              <a:rPr lang="sv-SE" dirty="0" err="1"/>
              <a:t>locals</a:t>
            </a:r>
            <a:r>
              <a:rPr lang="sv-SE" dirty="0"/>
              <a:t> to the </a:t>
            </a:r>
            <a:r>
              <a:rPr lang="sv-SE" dirty="0" err="1"/>
              <a:t>grid</a:t>
            </a:r>
            <a:r>
              <a:rPr lang="sv-SE" dirty="0"/>
              <a:t>. </a:t>
            </a:r>
            <a:r>
              <a:rPr lang="sv-SE" dirty="0" err="1"/>
              <a:t>Also</a:t>
            </a:r>
            <a:r>
              <a:rPr lang="sv-SE" dirty="0"/>
              <a:t> in Copenhagen and Stoke on Trent.</a:t>
            </a:r>
          </a:p>
          <a:p>
            <a:r>
              <a:rPr lang="sv-SE" dirty="0" err="1"/>
              <a:t>Built</a:t>
            </a:r>
            <a:r>
              <a:rPr lang="sv-SE" dirty="0"/>
              <a:t> </a:t>
            </a:r>
            <a:r>
              <a:rPr lang="sv-SE" dirty="0" err="1"/>
              <a:t>load</a:t>
            </a:r>
            <a:r>
              <a:rPr lang="sv-SE" dirty="0"/>
              <a:t> </a:t>
            </a:r>
            <a:r>
              <a:rPr lang="sv-SE" dirty="0" err="1"/>
              <a:t>prediction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combined</a:t>
            </a:r>
            <a:r>
              <a:rPr lang="sv-SE" dirty="0"/>
              <a:t> </a:t>
            </a:r>
            <a:r>
              <a:rPr lang="sv-SE" dirty="0" err="1"/>
              <a:t>physical</a:t>
            </a:r>
            <a:r>
              <a:rPr lang="sv-SE" dirty="0"/>
              <a:t> </a:t>
            </a:r>
            <a:r>
              <a:rPr lang="sv-SE" dirty="0" err="1"/>
              <a:t>models</a:t>
            </a:r>
            <a:r>
              <a:rPr lang="sv-SE" dirty="0"/>
              <a:t> and ML in </a:t>
            </a:r>
            <a:r>
              <a:rPr lang="sv-SE" dirty="0" err="1"/>
              <a:t>Vasteras</a:t>
            </a:r>
            <a:r>
              <a:rPr lang="sv-SE" dirty="0"/>
              <a:t>. </a:t>
            </a:r>
            <a:r>
              <a:rPr lang="sv-SE" dirty="0" err="1"/>
              <a:t>Enhanced</a:t>
            </a:r>
            <a:r>
              <a:rPr lang="sv-SE" dirty="0"/>
              <a:t> the </a:t>
            </a:r>
            <a:r>
              <a:rPr lang="sv-SE" dirty="0" err="1"/>
              <a:t>grid</a:t>
            </a:r>
            <a:r>
              <a:rPr lang="sv-SE" dirty="0"/>
              <a:t> </a:t>
            </a:r>
            <a:r>
              <a:rPr lang="sv-SE" dirty="0" err="1"/>
              <a:t>temperature</a:t>
            </a:r>
            <a:r>
              <a:rPr lang="sv-SE" dirty="0"/>
              <a:t> </a:t>
            </a:r>
            <a:r>
              <a:rPr lang="sv-SE" dirty="0" err="1"/>
              <a:t>control</a:t>
            </a:r>
            <a:r>
              <a:rPr lang="sv-SE" dirty="0"/>
              <a:t> </a:t>
            </a:r>
            <a:r>
              <a:rPr lang="sv-SE" dirty="0" err="1"/>
              <a:t>significantly</a:t>
            </a:r>
            <a:endParaRPr lang="sv-SE" dirty="0"/>
          </a:p>
          <a:p>
            <a:r>
              <a:rPr lang="sv-SE" dirty="0" err="1"/>
              <a:t>Optimization</a:t>
            </a:r>
            <a:r>
              <a:rPr lang="sv-SE" dirty="0"/>
              <a:t> of </a:t>
            </a:r>
            <a:r>
              <a:rPr lang="sv-SE" dirty="0" err="1"/>
              <a:t>complete</a:t>
            </a:r>
            <a:r>
              <a:rPr lang="sv-SE" dirty="0"/>
              <a:t> </a:t>
            </a:r>
            <a:r>
              <a:rPr lang="sv-SE" dirty="0" err="1"/>
              <a:t>chain</a:t>
            </a:r>
            <a:r>
              <a:rPr lang="sv-SE" dirty="0"/>
              <a:t> for Waste boiler in </a:t>
            </a:r>
            <a:r>
              <a:rPr lang="sv-SE" dirty="0" err="1"/>
              <a:t>Vasteras</a:t>
            </a:r>
            <a:r>
              <a:rPr lang="sv-SE" dirty="0"/>
              <a:t> at </a:t>
            </a:r>
            <a:r>
              <a:rPr lang="sv-SE" dirty="0" err="1"/>
              <a:t>Malarenergy</a:t>
            </a:r>
            <a:r>
              <a:rPr lang="sv-SE" dirty="0"/>
              <a:t>. Waste from UK by </a:t>
            </a:r>
            <a:r>
              <a:rPr lang="sv-SE" dirty="0" err="1"/>
              <a:t>ship</a:t>
            </a:r>
            <a:r>
              <a:rPr lang="sv-SE" dirty="0"/>
              <a:t> + from trucks </a:t>
            </a:r>
            <a:r>
              <a:rPr lang="sv-SE" dirty="0" err="1"/>
              <a:t>locally</a:t>
            </a:r>
            <a:r>
              <a:rPr lang="sv-SE" dirty="0"/>
              <a:t>. Waste </a:t>
            </a:r>
            <a:r>
              <a:rPr lang="sv-SE" dirty="0" err="1"/>
              <a:t>sorting</a:t>
            </a:r>
            <a:r>
              <a:rPr lang="sv-SE" dirty="0"/>
              <a:t>, CHP for heat and </a:t>
            </a:r>
            <a:r>
              <a:rPr lang="sv-SE" dirty="0" err="1"/>
              <a:t>power</a:t>
            </a:r>
            <a:r>
              <a:rPr lang="sv-SE" dirty="0"/>
              <a:t> </a:t>
            </a:r>
            <a:r>
              <a:rPr lang="sv-SE" dirty="0" err="1"/>
              <a:t>production</a:t>
            </a:r>
            <a:r>
              <a:rPr lang="sv-SE" dirty="0"/>
              <a:t>. DHN </a:t>
            </a:r>
            <a:r>
              <a:rPr lang="sv-SE" dirty="0" err="1"/>
              <a:t>optimization</a:t>
            </a:r>
            <a:r>
              <a:rPr lang="sv-SE" dirty="0"/>
              <a:t> </a:t>
            </a:r>
            <a:r>
              <a:rPr lang="sv-SE" dirty="0" err="1"/>
              <a:t>using</a:t>
            </a:r>
            <a:r>
              <a:rPr lang="sv-SE" dirty="0"/>
              <a:t> </a:t>
            </a:r>
            <a:r>
              <a:rPr lang="sv-SE" dirty="0" err="1"/>
              <a:t>above</a:t>
            </a:r>
            <a:r>
              <a:rPr lang="sv-SE" dirty="0"/>
              <a:t>.</a:t>
            </a:r>
          </a:p>
          <a:p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temperature</a:t>
            </a:r>
            <a:r>
              <a:rPr lang="sv-SE" dirty="0"/>
              <a:t> systems – </a:t>
            </a:r>
            <a:r>
              <a:rPr lang="sv-SE" dirty="0" err="1"/>
              <a:t>tested</a:t>
            </a:r>
            <a:r>
              <a:rPr lang="sv-SE" dirty="0"/>
              <a:t> at </a:t>
            </a:r>
            <a:r>
              <a:rPr lang="sv-SE" dirty="0" err="1"/>
              <a:t>several</a:t>
            </a:r>
            <a:r>
              <a:rPr lang="sv-SE" dirty="0"/>
              <a:t> sites</a:t>
            </a:r>
          </a:p>
        </p:txBody>
      </p:sp>
    </p:spTree>
    <p:extLst>
      <p:ext uri="{BB962C8B-B14F-4D97-AF65-F5344CB8AC3E}">
        <p14:creationId xmlns:p14="http://schemas.microsoft.com/office/powerpoint/2010/main" val="3181676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246A1-98FF-49E4-B78A-6DA99DACC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done</a:t>
            </a:r>
            <a:r>
              <a:rPr lang="sv-S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10085-09DC-40DC-84B8-1BAB8B307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How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local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 </a:t>
            </a:r>
            <a:r>
              <a:rPr lang="sv-SE" dirty="0" err="1"/>
              <a:t>affecting</a:t>
            </a:r>
            <a:r>
              <a:rPr lang="sv-SE" dirty="0"/>
              <a:t> the </a:t>
            </a:r>
            <a:r>
              <a:rPr lang="sv-SE" dirty="0" err="1"/>
              <a:t>possibilities</a:t>
            </a:r>
            <a:r>
              <a:rPr lang="sv-SE" dirty="0"/>
              <a:t> (</a:t>
            </a:r>
            <a:r>
              <a:rPr lang="sv-SE" dirty="0" err="1"/>
              <a:t>giving</a:t>
            </a:r>
            <a:r>
              <a:rPr lang="sv-SE" dirty="0"/>
              <a:t> limitations)?</a:t>
            </a:r>
          </a:p>
          <a:p>
            <a:r>
              <a:rPr lang="sv-SE" dirty="0"/>
              <a:t>Is </a:t>
            </a:r>
            <a:r>
              <a:rPr lang="sv-SE" dirty="0" err="1"/>
              <a:t>low</a:t>
            </a:r>
            <a:r>
              <a:rPr lang="sv-SE" dirty="0"/>
              <a:t> </a:t>
            </a:r>
            <a:r>
              <a:rPr lang="sv-SE" dirty="0" err="1"/>
              <a:t>temperature</a:t>
            </a:r>
            <a:r>
              <a:rPr lang="sv-SE" dirty="0"/>
              <a:t> systems </a:t>
            </a:r>
            <a:r>
              <a:rPr lang="sv-SE" dirty="0" err="1"/>
              <a:t>always</a:t>
            </a:r>
            <a:r>
              <a:rPr lang="sv-SE" dirty="0"/>
              <a:t> </a:t>
            </a:r>
            <a:r>
              <a:rPr lang="sv-SE" dirty="0" err="1"/>
              <a:t>good</a:t>
            </a:r>
            <a:r>
              <a:rPr lang="sv-SE" dirty="0"/>
              <a:t>?</a:t>
            </a:r>
          </a:p>
          <a:p>
            <a:r>
              <a:rPr lang="sv-SE" dirty="0" err="1"/>
              <a:t>How</a:t>
            </a:r>
            <a:r>
              <a:rPr lang="sv-SE" dirty="0"/>
              <a:t> do </a:t>
            </a:r>
            <a:r>
              <a:rPr lang="sv-SE" dirty="0" err="1"/>
              <a:t>we</a:t>
            </a:r>
            <a:r>
              <a:rPr lang="sv-SE" dirty="0"/>
              <a:t> </a:t>
            </a:r>
            <a:r>
              <a:rPr lang="sv-SE" dirty="0" err="1"/>
              <a:t>address</a:t>
            </a:r>
            <a:r>
              <a:rPr lang="sv-SE" dirty="0"/>
              <a:t> a </a:t>
            </a:r>
            <a:r>
              <a:rPr lang="sv-SE" dirty="0" err="1"/>
              <a:t>future</a:t>
            </a:r>
            <a:r>
              <a:rPr lang="sv-SE" dirty="0"/>
              <a:t> </a:t>
            </a:r>
            <a:r>
              <a:rPr lang="sv-SE" dirty="0" err="1"/>
              <a:t>decreased</a:t>
            </a:r>
            <a:r>
              <a:rPr lang="sv-SE" dirty="0"/>
              <a:t> heat </a:t>
            </a:r>
            <a:r>
              <a:rPr lang="sv-SE" dirty="0" err="1"/>
              <a:t>demand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</a:t>
            </a:r>
            <a:r>
              <a:rPr lang="sv-SE" dirty="0" err="1"/>
              <a:t>increased</a:t>
            </a:r>
            <a:r>
              <a:rPr lang="sv-SE" dirty="0"/>
              <a:t> </a:t>
            </a:r>
            <a:r>
              <a:rPr lang="sv-SE" dirty="0" err="1"/>
              <a:t>cooling</a:t>
            </a:r>
            <a:r>
              <a:rPr lang="sv-SE" dirty="0"/>
              <a:t> </a:t>
            </a:r>
            <a:r>
              <a:rPr lang="sv-SE" dirty="0" err="1"/>
              <a:t>demand</a:t>
            </a:r>
            <a:r>
              <a:rPr lang="sv-SE" dirty="0"/>
              <a:t> in </a:t>
            </a:r>
            <a:r>
              <a:rPr lang="sv-SE" dirty="0" err="1"/>
              <a:t>many</a:t>
            </a:r>
            <a:r>
              <a:rPr lang="sv-SE" dirty="0"/>
              <a:t> areas </a:t>
            </a:r>
            <a:r>
              <a:rPr lang="sv-SE" dirty="0" err="1"/>
              <a:t>due</a:t>
            </a:r>
            <a:r>
              <a:rPr lang="sv-SE" dirty="0"/>
              <a:t> to global </a:t>
            </a:r>
            <a:r>
              <a:rPr lang="sv-SE" dirty="0" err="1"/>
              <a:t>warming</a:t>
            </a:r>
            <a:r>
              <a:rPr lang="sv-SE" dirty="0"/>
              <a:t>?</a:t>
            </a:r>
          </a:p>
          <a:p>
            <a:r>
              <a:rPr lang="sv-SE" dirty="0"/>
              <a:t>Is it </a:t>
            </a:r>
            <a:r>
              <a:rPr lang="sv-SE" dirty="0" err="1"/>
              <a:t>possible</a:t>
            </a:r>
            <a:r>
              <a:rPr lang="sv-SE" dirty="0"/>
              <a:t> to get as </a:t>
            </a:r>
            <a:r>
              <a:rPr lang="sv-SE" dirty="0" err="1"/>
              <a:t>effcient</a:t>
            </a:r>
            <a:r>
              <a:rPr lang="sv-SE" dirty="0"/>
              <a:t> DCN as DHN? Under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?</a:t>
            </a:r>
          </a:p>
          <a:p>
            <a:r>
              <a:rPr lang="sv-SE" dirty="0"/>
              <a:t>Is heat-cool </a:t>
            </a:r>
            <a:r>
              <a:rPr lang="sv-SE" dirty="0" err="1"/>
              <a:t>storage</a:t>
            </a:r>
            <a:r>
              <a:rPr lang="sv-SE" dirty="0"/>
              <a:t> of </a:t>
            </a:r>
            <a:r>
              <a:rPr lang="sv-SE" dirty="0" err="1"/>
              <a:t>relevance</a:t>
            </a:r>
            <a:r>
              <a:rPr lang="sv-SE" dirty="0"/>
              <a:t> </a:t>
            </a:r>
            <a:r>
              <a:rPr lang="sv-SE" dirty="0" err="1"/>
              <a:t>everywhere</a:t>
            </a:r>
            <a:r>
              <a:rPr lang="sv-S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0597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E2021-presentation template-2_2021-11-19" id="{53ED280C-30F9-2140-BAF2-7291B6E91315}" vid="{8EEA2CAC-F1DC-4C4D-B0C2-E15A92411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ICAE2021-presentation template</Template>
  <TotalTime>67</TotalTime>
  <Words>509</Words>
  <Application>Microsoft Office PowerPoint</Application>
  <PresentationFormat>Bredbild</PresentationFormat>
  <Paragraphs>32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ç­‰çº¿,Bold</vt:lpstr>
      <vt:lpstr>Calibri</vt:lpstr>
      <vt:lpstr>Calibri Light</vt:lpstr>
      <vt:lpstr>Helvetica Light</vt:lpstr>
      <vt:lpstr>Office 主题​​</vt:lpstr>
      <vt:lpstr>On the use of artificial intelligence for smarter district heating networks – Introduction to Panel discussion </vt:lpstr>
      <vt:lpstr>Traditional DH</vt:lpstr>
      <vt:lpstr>Want for the future</vt:lpstr>
      <vt:lpstr>What actions to take?</vt:lpstr>
      <vt:lpstr>Good examples?</vt:lpstr>
      <vt:lpstr>What more can be done?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of ICAE2021</dc:title>
  <dc:creator>MK Jiang</dc:creator>
  <cp:lastModifiedBy>Malena Sattar</cp:lastModifiedBy>
  <cp:revision>10</cp:revision>
  <dcterms:created xsi:type="dcterms:W3CDTF">2021-11-19T11:20:35Z</dcterms:created>
  <dcterms:modified xsi:type="dcterms:W3CDTF">2021-12-21T12:50:22Z</dcterms:modified>
</cp:coreProperties>
</file>